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42" r:id="rId2"/>
    <p:sldId id="343" r:id="rId3"/>
    <p:sldId id="345" r:id="rId4"/>
    <p:sldId id="364" r:id="rId5"/>
    <p:sldId id="365" r:id="rId6"/>
    <p:sldId id="369" r:id="rId7"/>
    <p:sldId id="366" r:id="rId8"/>
    <p:sldId id="370" r:id="rId9"/>
    <p:sldId id="371" r:id="rId10"/>
    <p:sldId id="362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10"/>
    <a:srgbClr val="7FD4E1"/>
    <a:srgbClr val="FAF7B7"/>
    <a:srgbClr val="EEE9AA"/>
    <a:srgbClr val="2DEBEE"/>
    <a:srgbClr val="F8F8F8"/>
    <a:srgbClr val="000000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4" autoAdjust="0"/>
    <p:restoredTop sz="91293" autoAdjust="0"/>
  </p:normalViewPr>
  <p:slideViewPr>
    <p:cSldViewPr snapToGrid="0">
      <p:cViewPr varScale="1">
        <p:scale>
          <a:sx n="112" d="100"/>
          <a:sy n="112" d="100"/>
        </p:scale>
        <p:origin x="272" y="3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3135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08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10/7/21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10/7/21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-Get number of these from proposal</a:t>
            </a:r>
          </a:p>
          <a:p>
            <a:r>
              <a:rPr lang="en-US" baseline="0" dirty="0"/>
              <a:t>-all loading docks or those just for fuel</a:t>
            </a:r>
          </a:p>
          <a:p>
            <a:r>
              <a:rPr lang="en-US" baseline="0" dirty="0"/>
              <a:t>-airports?</a:t>
            </a:r>
          </a:p>
          <a:p>
            <a:r>
              <a:rPr lang="en-US" baseline="0" dirty="0"/>
              <a:t>-is port of </a:t>
            </a:r>
            <a:r>
              <a:rPr lang="en-US" baseline="0" dirty="0" err="1"/>
              <a:t>nome</a:t>
            </a:r>
            <a:r>
              <a:rPr lang="en-US" baseline="0" dirty="0"/>
              <a:t> a facility – check pic</a:t>
            </a:r>
          </a:p>
          <a:p>
            <a:r>
              <a:rPr lang="en-US" baseline="0" dirty="0"/>
              <a:t>-add caption for 3 main facilities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89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320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-edit ageing infrastructure</a:t>
            </a:r>
          </a:p>
          <a:p>
            <a:r>
              <a:rPr lang="en-US" dirty="0"/>
              <a:t>-add appropriate pic</a:t>
            </a:r>
          </a:p>
          <a:p>
            <a:r>
              <a:rPr lang="en-US" dirty="0"/>
              <a:t>-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935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-edit ageing infrastructure</a:t>
            </a:r>
          </a:p>
          <a:p>
            <a:r>
              <a:rPr lang="en-US" dirty="0"/>
              <a:t>-add appropriate pic</a:t>
            </a:r>
          </a:p>
          <a:p>
            <a:r>
              <a:rPr lang="en-US" dirty="0"/>
              <a:t>-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322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-edit ageing infrastructure</a:t>
            </a:r>
          </a:p>
          <a:p>
            <a:r>
              <a:rPr lang="en-US" dirty="0"/>
              <a:t>-add appropriate pic</a:t>
            </a:r>
          </a:p>
          <a:p>
            <a:r>
              <a:rPr lang="en-US" dirty="0"/>
              <a:t>-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386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-edit ageing infrastructure</a:t>
            </a:r>
          </a:p>
          <a:p>
            <a:r>
              <a:rPr lang="en-US" dirty="0"/>
              <a:t>-add appropriate pic</a:t>
            </a:r>
          </a:p>
          <a:p>
            <a:r>
              <a:rPr lang="en-US" dirty="0"/>
              <a:t>-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083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-edit ageing infrastructure</a:t>
            </a:r>
          </a:p>
          <a:p>
            <a:r>
              <a:rPr lang="en-US" dirty="0"/>
              <a:t>-add appropriate pic</a:t>
            </a:r>
          </a:p>
          <a:p>
            <a:r>
              <a:rPr lang="en-US" dirty="0"/>
              <a:t>-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983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18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Customer &amp; Partners Roundtable| October 7 2021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28" Type="http://schemas.microsoft.com/office/2007/relationships/hdphoto" Target="../media/hdphoto2.wdp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Relationship Id="rId27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13616"/>
            <a:ext cx="6761408" cy="174484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ADAC Project Update</a:t>
            </a:r>
            <a:br>
              <a:rPr lang="en-US" sz="3600" dirty="0"/>
            </a:br>
            <a:r>
              <a:rPr lang="en-US" sz="2800" b="1" dirty="0">
                <a:solidFill>
                  <a:srgbClr val="FFFF00"/>
                </a:solidFill>
              </a:rPr>
              <a:t>Arctic Facilities and Infrastructure Environmental Change Risk Index (ERI)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endParaRPr lang="en-US" sz="2800" i="1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4000" y="3885402"/>
            <a:ext cx="6633644" cy="1571625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Dr. Craig Tweedie, University of Texas El Paso</a:t>
            </a:r>
          </a:p>
          <a:p>
            <a:r>
              <a:rPr lang="en-US" dirty="0">
                <a:solidFill>
                  <a:srgbClr val="FFFF00"/>
                </a:solidFill>
              </a:rPr>
              <a:t>Dr. Matt Calhoun, University of Alaska Anchorage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9A7BD7A-D72A-E04F-B583-6124BE9A906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6583" y="2586038"/>
            <a:ext cx="3733800" cy="224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FBAFA-F960-0C44-BD67-894EC45DA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Research Team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9D026-6344-564A-B895-157846C434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1114756"/>
            <a:ext cx="10995836" cy="5019675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Project Investigators: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Dr. Craig Tweedie, University of Texas El Paso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Dr. Matt Calhoun, University of Alaska Anchorage</a:t>
            </a:r>
          </a:p>
          <a:p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Project Supporting Researchers: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Dr. Ben Jones, Institute of Northern Engineering, University of Alaska Fairbanks, Fairbanks AK.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Ms. Kelsey Frazier, ADAC Research Associate, UAA. 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Mr. Jeff Libby, Director, Applied Environmental Research Center (AERC), UAA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Dr. Molly </a:t>
            </a:r>
            <a:r>
              <a:rPr lang="en-US" dirty="0" err="1"/>
              <a:t>Grear</a:t>
            </a:r>
            <a:r>
              <a:rPr lang="en-US" dirty="0"/>
              <a:t>, Pacific NW National Laboratories, Sequim, WA. (TBC)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Mr. </a:t>
            </a:r>
            <a:r>
              <a:rPr lang="en-US" dirty="0" err="1"/>
              <a:t>Nagruk</a:t>
            </a:r>
            <a:r>
              <a:rPr lang="en-US" dirty="0"/>
              <a:t> </a:t>
            </a:r>
            <a:r>
              <a:rPr lang="en-US" dirty="0" err="1"/>
              <a:t>Harcharek</a:t>
            </a:r>
            <a:r>
              <a:rPr lang="en-US" dirty="0"/>
              <a:t>, </a:t>
            </a:r>
            <a:r>
              <a:rPr lang="en-US" dirty="0" err="1"/>
              <a:t>Ukpeaġvik</a:t>
            </a:r>
            <a:r>
              <a:rPr lang="en-US" dirty="0"/>
              <a:t> </a:t>
            </a:r>
            <a:r>
              <a:rPr lang="en-US" dirty="0" err="1"/>
              <a:t>Iñupiat</a:t>
            </a:r>
            <a:r>
              <a:rPr lang="en-US" dirty="0"/>
              <a:t> Corporation, </a:t>
            </a:r>
            <a:r>
              <a:rPr lang="en-US" dirty="0" err="1"/>
              <a:t>Utqiaġvik</a:t>
            </a:r>
            <a:r>
              <a:rPr lang="en-US" dirty="0"/>
              <a:t>, AK. </a:t>
            </a:r>
            <a:endParaRPr lang="en-US" b="1" dirty="0"/>
          </a:p>
          <a:p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Project Advisors: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Tom Douglas, Cold Regions Research and Engineering Laboratory, Ft Wainwright AK.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Givey</a:t>
            </a:r>
            <a:r>
              <a:rPr lang="en-US" dirty="0"/>
              <a:t> Kochanowski, Alaska Senior Advisor for the U.S. Department of Energy (DOE) Office of 	Indian Energy, Anchorage, AK.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43B8BD-F866-EC40-9466-432BEB7443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8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8F95F-83E4-E548-A289-74A27A5D9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Focus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3750A-445E-5D4B-A946-DA7E1631B6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1157288"/>
            <a:ext cx="6130635" cy="5019675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Alaskan USCG-regulated (</a:t>
            </a:r>
            <a:r>
              <a:rPr lang="en-US" sz="2000" u="sng" dirty="0"/>
              <a:t>under 33CFR154) </a:t>
            </a:r>
            <a:r>
              <a:rPr lang="en-US" sz="2000" dirty="0"/>
              <a:t>bulk oil </a:t>
            </a:r>
            <a:r>
              <a:rPr lang="en-US" sz="2000" dirty="0">
                <a:solidFill>
                  <a:srgbClr val="FFFF00"/>
                </a:solidFill>
              </a:rPr>
              <a:t>facilities</a:t>
            </a:r>
            <a:r>
              <a:rPr lang="en-US" sz="2000" dirty="0"/>
              <a:t> and associated </a:t>
            </a:r>
            <a:r>
              <a:rPr lang="en-US" sz="2000" dirty="0">
                <a:solidFill>
                  <a:srgbClr val="FFFF00"/>
                </a:solidFill>
              </a:rPr>
              <a:t>infrastructure</a:t>
            </a:r>
            <a:r>
              <a:rPr lang="en-US" sz="2000" dirty="0"/>
              <a:t> that persist on permafrost coastal/riverine landscapes that are susceptible to environmental change, namely:</a:t>
            </a:r>
          </a:p>
          <a:p>
            <a:pPr marL="971550" lvl="1" indent="-285750">
              <a:spcAft>
                <a:spcPts val="600"/>
              </a:spcAft>
            </a:pPr>
            <a:r>
              <a:rPr lang="en-US" sz="2000" dirty="0"/>
              <a:t>bulk oil/fuel facilities and/or piers, </a:t>
            </a:r>
          </a:p>
          <a:p>
            <a:pPr marL="971550" lvl="1" indent="-285750">
              <a:spcAft>
                <a:spcPts val="600"/>
              </a:spcAft>
            </a:pPr>
            <a:r>
              <a:rPr lang="en-US" sz="2000" dirty="0"/>
              <a:t>platforms, </a:t>
            </a:r>
          </a:p>
          <a:p>
            <a:pPr marL="971550" lvl="1" indent="-285750">
              <a:spcAft>
                <a:spcPts val="600"/>
              </a:spcAft>
            </a:pPr>
            <a:r>
              <a:rPr lang="en-US" sz="2000" dirty="0"/>
              <a:t>pipelines and </a:t>
            </a:r>
          </a:p>
          <a:p>
            <a:pPr marL="971550" lvl="1" indent="-285750">
              <a:spcAft>
                <a:spcPts val="600"/>
              </a:spcAft>
            </a:pPr>
            <a:r>
              <a:rPr lang="en-US" sz="2000" dirty="0"/>
              <a:t>loading docks near coastal regions or nearby/adjacent waterways. 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Facilities/infrastructure may be horizontal or vertically constructed.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6EE70-2726-144D-9330-60B4FBF366C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3EC615F-085B-0043-97DD-A039FCE90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42842" y="1265588"/>
            <a:ext cx="4248726" cy="318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AFEA77-51DC-3949-9067-47C4442EC1D7}"/>
              </a:ext>
            </a:extLst>
          </p:cNvPr>
          <p:cNvSpPr txBox="1"/>
          <p:nvPr/>
        </p:nvSpPr>
        <p:spPr>
          <a:xfrm>
            <a:off x="7342842" y="4429977"/>
            <a:ext cx="4248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Franklin Gothic Book" panose="020B0503020102020204" pitchFamily="34" charset="0"/>
              </a:rPr>
              <a:t>Fuel storage facility in </a:t>
            </a:r>
            <a:r>
              <a:rPr lang="en-US" sz="1600" dirty="0" err="1">
                <a:latin typeface="Franklin Gothic Book" panose="020B0503020102020204" pitchFamily="34" charset="0"/>
              </a:rPr>
              <a:t>Shaktoolik</a:t>
            </a:r>
            <a:r>
              <a:rPr lang="en-US" sz="1600" dirty="0">
                <a:latin typeface="Franklin Gothic Book" panose="020B0503020102020204" pitchFamily="34" charset="0"/>
              </a:rPr>
              <a:t>, Alaska, a USCG regulated facility.</a:t>
            </a:r>
          </a:p>
        </p:txBody>
      </p:sp>
    </p:spTree>
    <p:extLst>
      <p:ext uri="{BB962C8B-B14F-4D97-AF65-F5344CB8AC3E}">
        <p14:creationId xmlns:p14="http://schemas.microsoft.com/office/powerpoint/2010/main" val="1680856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EE42C-7DEC-8F4C-88DC-865C6653A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5046"/>
            <a:ext cx="10515600" cy="991807"/>
          </a:xfrm>
        </p:spPr>
        <p:txBody>
          <a:bodyPr/>
          <a:lstStyle/>
          <a:p>
            <a:r>
              <a:rPr lang="en-US" sz="2800" dirty="0">
                <a:solidFill>
                  <a:srgbClr val="FFE710"/>
                </a:solidFill>
              </a:rPr>
              <a:t>Phase 0:  Initiate investigative team led engineering analysis that forms the core of the knowledge product.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7BD8B-56DB-7147-872B-88E0880424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59951"/>
            <a:ext cx="6553200" cy="3826449"/>
          </a:xfrm>
        </p:spPr>
        <p:txBody>
          <a:bodyPr>
            <a:normAutofit/>
          </a:bodyPr>
          <a:lstStyle/>
          <a:p>
            <a:r>
              <a:rPr lang="en-US" dirty="0"/>
              <a:t>Original target date: 1 Apr 2021-15 May 2022</a:t>
            </a:r>
          </a:p>
          <a:p>
            <a:pPr marL="457200" lvl="1" indent="0">
              <a:buNone/>
            </a:pPr>
            <a:r>
              <a:rPr lang="en-US" sz="1800" dirty="0"/>
              <a:t>Milestone 0.1:  Program Establishment</a:t>
            </a:r>
          </a:p>
          <a:p>
            <a:pPr marL="457200" lvl="1" indent="0">
              <a:buNone/>
            </a:pPr>
            <a:r>
              <a:rPr lang="en-US" sz="1800" dirty="0"/>
              <a:t>Milestone 0.2:  Initiation and onward conduct of engineering analysis.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Final CAPO approval came 8 Jun 2021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u="sng" dirty="0"/>
              <a:t>Project team has accomplished the following:</a:t>
            </a:r>
          </a:p>
          <a:p>
            <a:pPr marL="1028700" lvl="1" indent="-342900"/>
            <a:r>
              <a:rPr lang="en-US" sz="1800" dirty="0"/>
              <a:t>Kickoff meeting</a:t>
            </a:r>
          </a:p>
          <a:p>
            <a:pPr marL="1028700" lvl="1" indent="-342900"/>
            <a:r>
              <a:rPr lang="en-US" sz="1800" dirty="0"/>
              <a:t>Weekly core team meetings</a:t>
            </a:r>
          </a:p>
          <a:p>
            <a:pPr marL="1028700" lvl="1" indent="-342900"/>
            <a:r>
              <a:rPr lang="en-US" sz="1800" dirty="0"/>
              <a:t>Establishment of team document outlining collected data including an engineering analysis of available data</a:t>
            </a:r>
          </a:p>
          <a:p>
            <a:pPr marL="1028700" lvl="1" indent="-342900"/>
            <a:r>
              <a:rPr lang="en-US" sz="1800" dirty="0"/>
              <a:t>Monthly comms with Project Champion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440BE-CC17-DA4F-AEBB-B1A5739122D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5C075B-5C68-6045-BBFF-50B5B27F0E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9" r="48758" b="9968"/>
          <a:stretch/>
        </p:blipFill>
        <p:spPr>
          <a:xfrm>
            <a:off x="7644266" y="1219200"/>
            <a:ext cx="4547734" cy="5638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709156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EE42C-7DEC-8F4C-88DC-865C6653A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5046"/>
            <a:ext cx="10515600" cy="991807"/>
          </a:xfrm>
        </p:spPr>
        <p:txBody>
          <a:bodyPr anchor="t"/>
          <a:lstStyle/>
          <a:p>
            <a:r>
              <a:rPr lang="en-US" sz="2800" dirty="0">
                <a:solidFill>
                  <a:srgbClr val="FFE710"/>
                </a:solidFill>
              </a:rPr>
              <a:t>Phase 1:  Conduct a comprehensive literature review and establish a communications schedule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7BD8B-56DB-7147-872B-88E0880424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506853"/>
            <a:ext cx="6806066" cy="4322447"/>
          </a:xfrm>
        </p:spPr>
        <p:txBody>
          <a:bodyPr>
            <a:noAutofit/>
          </a:bodyPr>
          <a:lstStyle/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u="sng" dirty="0"/>
              <a:t>Milestone 1.1: Kick-off meeting with HQ USCG Project Champion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Meeting held 13 April 2021</a:t>
            </a:r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u="sng" dirty="0"/>
              <a:t>Milestone 1.2: Identify asynchronous and synchronous instructional tools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Using Zoom/Teams to conduct video conference calls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Synchronous options delayed due to covid restrictions</a:t>
            </a:r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u="sng" dirty="0"/>
              <a:t>Milestone 1.3: Establish a communications schedule: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The team hosts a weekly video call to discuss project achievements, questions, and individual assignments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This call runs roughly 1 hour each Thursday at 9:30 am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Project PIs participate in weekly ADAC “All Hands” calls</a:t>
            </a:r>
          </a:p>
          <a:p>
            <a:pPr marL="342900" indent="-342900">
              <a:spcAft>
                <a:spcPts val="200"/>
              </a:spcAft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440BE-CC17-DA4F-AEBB-B1A5739122D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5C075B-5C68-6045-BBFF-50B5B27F0E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9" r="48758" b="9968"/>
          <a:stretch/>
        </p:blipFill>
        <p:spPr>
          <a:xfrm>
            <a:off x="7644266" y="1219200"/>
            <a:ext cx="4547734" cy="5638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961269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EE42C-7DEC-8F4C-88DC-865C6653A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5046"/>
            <a:ext cx="10515600" cy="991807"/>
          </a:xfrm>
        </p:spPr>
        <p:txBody>
          <a:bodyPr anchor="t"/>
          <a:lstStyle/>
          <a:p>
            <a:r>
              <a:rPr lang="en-US" sz="2800" dirty="0">
                <a:solidFill>
                  <a:srgbClr val="FFE710"/>
                </a:solidFill>
              </a:rPr>
              <a:t>Phase 1:  Conduct a comprehensive literature review and establish a communications schedule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7BD8B-56DB-7147-872B-88E0880424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506853"/>
            <a:ext cx="6806066" cy="4322447"/>
          </a:xfrm>
        </p:spPr>
        <p:txBody>
          <a:bodyPr>
            <a:noAutofit/>
          </a:bodyPr>
          <a:lstStyle/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u="sng" dirty="0"/>
              <a:t>Literature Review: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Team is utilizing google docs to write the literature review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Sources include Denali Commission, Alaska Energy Authority, US Army Corps of Engineers, CRREL, Sector Anchorage, as well as academic publications on the fundamental science</a:t>
            </a:r>
          </a:p>
          <a:p>
            <a:pPr marL="342900" indent="-342900">
              <a:spcAft>
                <a:spcPts val="200"/>
              </a:spcAft>
            </a:pPr>
            <a:endParaRPr lang="en-US" dirty="0"/>
          </a:p>
          <a:p>
            <a:pPr marL="342900" indent="-342900">
              <a:spcAft>
                <a:spcPts val="200"/>
              </a:spcAft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440BE-CC17-DA4F-AEBB-B1A5739122D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5C075B-5C68-6045-BBFF-50B5B27F0E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9" r="48758" b="9968"/>
          <a:stretch/>
        </p:blipFill>
        <p:spPr>
          <a:xfrm>
            <a:off x="7644266" y="1219200"/>
            <a:ext cx="4547734" cy="5638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780081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EE42C-7DEC-8F4C-88DC-865C6653A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5046"/>
            <a:ext cx="10515600" cy="991807"/>
          </a:xfrm>
        </p:spPr>
        <p:txBody>
          <a:bodyPr anchor="t"/>
          <a:lstStyle/>
          <a:p>
            <a:r>
              <a:rPr lang="en-US" sz="2800" dirty="0">
                <a:solidFill>
                  <a:srgbClr val="FFE710"/>
                </a:solidFill>
              </a:rPr>
              <a:t>Phase 2:  Formation of Project Core Advisory Team and establishment of Project Evaluation Team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7BD8B-56DB-7147-872B-88E0880424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506853"/>
            <a:ext cx="6553200" cy="4485733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u="sng" dirty="0"/>
              <a:t>Project Core Advisory Team: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At this stage, the core team is developing the contacts to form an Advisory team. The likely outcome of the 2-day workshop is an expanded pool of potential advisors</a:t>
            </a:r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u="sng" dirty="0"/>
              <a:t>Project Core Team: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The core team consists of the supporting researchers and project PIs who are doing the day-to-day analysis</a:t>
            </a:r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u="sng" dirty="0"/>
              <a:t>Project Evaluation Team: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Team has met with Dr. Nancy </a:t>
            </a:r>
            <a:r>
              <a:rPr lang="en-US" sz="1800" dirty="0" err="1"/>
              <a:t>Kinner</a:t>
            </a:r>
            <a:r>
              <a:rPr lang="en-US" sz="1800" dirty="0"/>
              <a:t> who will lead the Evaluation Team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Mid-project review in December 2021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440BE-CC17-DA4F-AEBB-B1A5739122D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5C075B-5C68-6045-BBFF-50B5B27F0E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9" r="48758" b="9968"/>
          <a:stretch/>
        </p:blipFill>
        <p:spPr>
          <a:xfrm>
            <a:off x="7644266" y="1219200"/>
            <a:ext cx="4547734" cy="5638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595806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EE42C-7DEC-8F4C-88DC-865C6653A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5046"/>
            <a:ext cx="10515600" cy="991807"/>
          </a:xfrm>
        </p:spPr>
        <p:txBody>
          <a:bodyPr anchor="t"/>
          <a:lstStyle/>
          <a:p>
            <a:r>
              <a:rPr lang="en-US" sz="2800" dirty="0">
                <a:solidFill>
                  <a:srgbClr val="FFE710"/>
                </a:solidFill>
              </a:rPr>
              <a:t>Phase 3: Initial meetings … initiate group efforts to investigate principal and supporting research questions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7BD8B-56DB-7147-872B-88E0880424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506853"/>
            <a:ext cx="6553200" cy="4485733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u="sng" dirty="0"/>
              <a:t>Milestone 3.1 Conduct first meeting of core team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>
                <a:highlight>
                  <a:srgbClr val="FF0000"/>
                </a:highlight>
              </a:rPr>
              <a:t>Delayed</a:t>
            </a:r>
            <a:r>
              <a:rPr lang="en-US" sz="1800" dirty="0"/>
              <a:t>: core team to come after workshop</a:t>
            </a:r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u="sng" dirty="0"/>
              <a:t>Milestone 3.2 Conduct second meeting of core team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>
                <a:highlight>
                  <a:srgbClr val="FF0000"/>
                </a:highlight>
              </a:rPr>
              <a:t>Delayed</a:t>
            </a:r>
            <a:r>
              <a:rPr lang="en-US" sz="1800" dirty="0"/>
              <a:t>: core team to come after workshop</a:t>
            </a:r>
          </a:p>
          <a:p>
            <a:pPr>
              <a:spcAft>
                <a:spcPts val="200"/>
              </a:spcAft>
            </a:pPr>
            <a:endParaRPr lang="en-US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440BE-CC17-DA4F-AEBB-B1A5739122D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5C075B-5C68-6045-BBFF-50B5B27F0E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9" r="48758" b="9968"/>
          <a:stretch/>
        </p:blipFill>
        <p:spPr>
          <a:xfrm>
            <a:off x="7644266" y="1219200"/>
            <a:ext cx="4547734" cy="5638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296712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EE42C-7DEC-8F4C-88DC-865C6653A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5046"/>
            <a:ext cx="10515600" cy="991807"/>
          </a:xfrm>
        </p:spPr>
        <p:txBody>
          <a:bodyPr anchor="t"/>
          <a:lstStyle/>
          <a:p>
            <a:r>
              <a:rPr lang="en-US" sz="2800" dirty="0">
                <a:solidFill>
                  <a:srgbClr val="FFE710"/>
                </a:solidFill>
              </a:rPr>
              <a:t>Phase 4: Conduct two-day virtual event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7BD8B-56DB-7147-872B-88E0880424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506853"/>
            <a:ext cx="6553200" cy="4485733"/>
          </a:xfrm>
        </p:spPr>
        <p:txBody>
          <a:bodyPr>
            <a:normAutofit lnSpcReduction="10000"/>
          </a:bodyPr>
          <a:lstStyle/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u="sng" dirty="0"/>
              <a:t>Date: 29 &amp; 30 September 2021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Changed due to folks out in field work; needed some additional time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65+ participants attended virtually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Focused team on key factors and indices</a:t>
            </a:r>
          </a:p>
          <a:p>
            <a:pPr marL="1028700" lvl="1" indent="-342900">
              <a:spcAft>
                <a:spcPts val="200"/>
              </a:spcAft>
            </a:pPr>
            <a:r>
              <a:rPr lang="en-US" sz="1800" dirty="0"/>
              <a:t>Takeaways for observations that indicate challenges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Day 2 was closed door with USCG input</a:t>
            </a:r>
          </a:p>
          <a:p>
            <a:pPr marL="1028700" lvl="1" indent="-342900"/>
            <a:r>
              <a:rPr lang="en-US" sz="1800" dirty="0"/>
              <a:t>Critical feedback included method for delivering the risk index</a:t>
            </a:r>
          </a:p>
          <a:p>
            <a:pPr marL="1028700" lvl="1" indent="-342900"/>
            <a:r>
              <a:rPr lang="en-US" sz="1800" dirty="0"/>
              <a:t>Static index with future potential for dynamic index</a:t>
            </a:r>
          </a:p>
          <a:p>
            <a:pPr marL="1028700" lvl="1" indent="-342900"/>
            <a:r>
              <a:rPr lang="en-US" sz="1800" dirty="0"/>
              <a:t>Categorical factors for coastal erosion, flooding, permafrost thawing.</a:t>
            </a:r>
          </a:p>
          <a:p>
            <a:pPr marL="1028700" lvl="1" indent="-342900"/>
            <a:r>
              <a:rPr lang="en-US" sz="1800" dirty="0"/>
              <a:t>Many discussions around maintenance challenges</a:t>
            </a:r>
          </a:p>
          <a:p>
            <a:pPr marL="1028700" lvl="1" indent="-342900"/>
            <a:r>
              <a:rPr lang="en-US" sz="1800" dirty="0"/>
              <a:t>Index as a point of community collaboration &amp; discussion</a:t>
            </a:r>
          </a:p>
          <a:p>
            <a:pPr marL="1028700" lvl="1" indent="-342900"/>
            <a:endParaRPr lang="en-US" sz="1800" dirty="0"/>
          </a:p>
          <a:p>
            <a:pPr marL="1028700" lvl="1" indent="-342900"/>
            <a:endParaRPr lang="en-US" sz="23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440BE-CC17-DA4F-AEBB-B1A5739122D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5C075B-5C68-6045-BBFF-50B5B27F0E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9" r="48758" b="9968"/>
          <a:stretch/>
        </p:blipFill>
        <p:spPr>
          <a:xfrm>
            <a:off x="7644266" y="1219200"/>
            <a:ext cx="4547734" cy="5638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151012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61064-3954-3348-9002-AF1C1AB7F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Ready for comments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55CD3-574C-FF47-B523-AEB37649F2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US Coast Guard Inspection | MARPOL | APPS - MARINE DEFENDERS">
            <a:extLst>
              <a:ext uri="{FF2B5EF4-FFF2-40B4-BE49-F238E27FC236}">
                <a16:creationId xmlns:a16="http://schemas.microsoft.com/office/drawing/2014/main" id="{5617E416-0B01-9340-97C7-FCCA38EC7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4874"/>
            <a:ext cx="5536702" cy="311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169A83-9E18-5F4E-BF41-102C12925224}"/>
              </a:ext>
            </a:extLst>
          </p:cNvPr>
          <p:cNvSpPr txBox="1"/>
          <p:nvPr/>
        </p:nvSpPr>
        <p:spPr>
          <a:xfrm>
            <a:off x="34223" y="4454644"/>
            <a:ext cx="44320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https://</a:t>
            </a:r>
            <a:r>
              <a:rPr lang="en-US" sz="900" dirty="0" err="1">
                <a:solidFill>
                  <a:schemeClr val="tx1">
                    <a:lumMod val="75000"/>
                  </a:schemeClr>
                </a:solidFill>
              </a:rPr>
              <a:t>www.marinedefenders.org</a:t>
            </a:r>
            <a:r>
              <a:rPr lang="en-US" sz="900" dirty="0">
                <a:solidFill>
                  <a:schemeClr val="tx1">
                    <a:lumMod val="75000"/>
                  </a:schemeClr>
                </a:solidFill>
              </a:rPr>
              <a:t>/coast-guard-</a:t>
            </a:r>
            <a:r>
              <a:rPr lang="en-US" sz="900" dirty="0" err="1">
                <a:solidFill>
                  <a:schemeClr val="tx1">
                    <a:lumMod val="75000"/>
                  </a:schemeClr>
                </a:solidFill>
              </a:rPr>
              <a:t>inspection.html</a:t>
            </a:r>
            <a:endParaRPr lang="en-US" sz="9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CF6325-19BD-1F4B-8C39-79C008188A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775" y="560864"/>
            <a:ext cx="5796226" cy="629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6419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23855</TotalTime>
  <Words>855</Words>
  <Application>Microsoft Macintosh PowerPoint</Application>
  <PresentationFormat>Widescreen</PresentationFormat>
  <Paragraphs>110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Franklin Gothic Book</vt:lpstr>
      <vt:lpstr>Office Theme</vt:lpstr>
      <vt:lpstr>ADAC Project Update Arctic Facilities and Infrastructure Environmental Change Risk Index (ERI) </vt:lpstr>
      <vt:lpstr>Core Research Team</vt:lpstr>
      <vt:lpstr>Project Focus</vt:lpstr>
      <vt:lpstr>Phase 0:  Initiate investigative team led engineering analysis that forms the core of the knowledge product.</vt:lpstr>
      <vt:lpstr>Phase 1:  Conduct a comprehensive literature review and establish a communications schedule</vt:lpstr>
      <vt:lpstr>Phase 1:  Conduct a comprehensive literature review and establish a communications schedule</vt:lpstr>
      <vt:lpstr>Phase 2:  Formation of Project Core Advisory Team and establishment of Project Evaluation Team</vt:lpstr>
      <vt:lpstr>Phase 3: Initial meetings … initiate group efforts to investigate principal and supporting research questions</vt:lpstr>
      <vt:lpstr>Phase 4: Conduct two-day virtual event</vt:lpstr>
      <vt:lpstr>Ready for comments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Kelsey Frazier</cp:lastModifiedBy>
  <cp:revision>502</cp:revision>
  <cp:lastPrinted>2018-08-30T21:44:35Z</cp:lastPrinted>
  <dcterms:created xsi:type="dcterms:W3CDTF">2018-01-03T22:04:18Z</dcterms:created>
  <dcterms:modified xsi:type="dcterms:W3CDTF">2021-10-07T17:53:56Z</dcterms:modified>
</cp:coreProperties>
</file>